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3" r:id="rId3"/>
    <p:sldId id="282" r:id="rId4"/>
    <p:sldId id="285" r:id="rId5"/>
    <p:sldId id="257" r:id="rId6"/>
    <p:sldId id="280" r:id="rId7"/>
    <p:sldId id="258" r:id="rId8"/>
    <p:sldId id="259" r:id="rId9"/>
    <p:sldId id="264" r:id="rId10"/>
    <p:sldId id="277" r:id="rId11"/>
    <p:sldId id="266" r:id="rId12"/>
    <p:sldId id="267" r:id="rId13"/>
    <p:sldId id="287" r:id="rId14"/>
    <p:sldId id="268" r:id="rId15"/>
    <p:sldId id="279" r:id="rId16"/>
    <p:sldId id="281" r:id="rId17"/>
    <p:sldId id="276" r:id="rId18"/>
    <p:sldId id="278" r:id="rId19"/>
    <p:sldId id="269" r:id="rId20"/>
    <p:sldId id="270" r:id="rId21"/>
    <p:sldId id="271" r:id="rId22"/>
    <p:sldId id="272" r:id="rId23"/>
    <p:sldId id="273" r:id="rId24"/>
    <p:sldId id="274" r:id="rId25"/>
    <p:sldId id="260" r:id="rId26"/>
    <p:sldId id="261" r:id="rId27"/>
    <p:sldId id="262" r:id="rId28"/>
    <p:sldId id="275"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95BB7F-16E1-4A45-92C2-50E7E2C3E212}">
          <p14:sldIdLst>
            <p14:sldId id="256"/>
            <p14:sldId id="283"/>
            <p14:sldId id="282"/>
            <p14:sldId id="285"/>
            <p14:sldId id="257"/>
            <p14:sldId id="280"/>
            <p14:sldId id="258"/>
            <p14:sldId id="259"/>
            <p14:sldId id="264"/>
            <p14:sldId id="277"/>
            <p14:sldId id="266"/>
            <p14:sldId id="267"/>
            <p14:sldId id="287"/>
            <p14:sldId id="268"/>
            <p14:sldId id="279"/>
            <p14:sldId id="281"/>
            <p14:sldId id="276"/>
            <p14:sldId id="278"/>
            <p14:sldId id="269"/>
            <p14:sldId id="270"/>
            <p14:sldId id="271"/>
            <p14:sldId id="272"/>
            <p14:sldId id="273"/>
            <p14:sldId id="274"/>
            <p14:sldId id="260"/>
            <p14:sldId id="261"/>
            <p14:sldId id="262"/>
            <p14:sldId id="27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5" d="100"/>
          <a:sy n="55" d="100"/>
        </p:scale>
        <p:origin x="7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571271-B283-44F3-8D8F-37F263BD60A9}"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A9C9F-B1C3-4768-8D5A-65E8628B38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52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571271-B283-44F3-8D8F-37F263BD60A9}"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A9C9F-B1C3-4768-8D5A-65E8628B388E}" type="slidenum">
              <a:rPr lang="en-US" smtClean="0"/>
              <a:t>‹#›</a:t>
            </a:fld>
            <a:endParaRPr lang="en-US"/>
          </a:p>
        </p:txBody>
      </p:sp>
    </p:spTree>
    <p:extLst>
      <p:ext uri="{BB962C8B-B14F-4D97-AF65-F5344CB8AC3E}">
        <p14:creationId xmlns:p14="http://schemas.microsoft.com/office/powerpoint/2010/main" val="2821009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571271-B283-44F3-8D8F-37F263BD60A9}"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A9C9F-B1C3-4768-8D5A-65E8628B388E}" type="slidenum">
              <a:rPr lang="en-US" smtClean="0"/>
              <a:t>‹#›</a:t>
            </a:fld>
            <a:endParaRPr lang="en-US"/>
          </a:p>
        </p:txBody>
      </p:sp>
    </p:spTree>
    <p:extLst>
      <p:ext uri="{BB962C8B-B14F-4D97-AF65-F5344CB8AC3E}">
        <p14:creationId xmlns:p14="http://schemas.microsoft.com/office/powerpoint/2010/main" val="3796195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571271-B283-44F3-8D8F-37F263BD60A9}"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A9C9F-B1C3-4768-8D5A-65E8628B388E}" type="slidenum">
              <a:rPr lang="en-US" smtClean="0"/>
              <a:t>‹#›</a:t>
            </a:fld>
            <a:endParaRPr lang="en-US"/>
          </a:p>
        </p:txBody>
      </p:sp>
    </p:spTree>
    <p:extLst>
      <p:ext uri="{BB962C8B-B14F-4D97-AF65-F5344CB8AC3E}">
        <p14:creationId xmlns:p14="http://schemas.microsoft.com/office/powerpoint/2010/main" val="128253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571271-B283-44F3-8D8F-37F263BD60A9}"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A9C9F-B1C3-4768-8D5A-65E8628B38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786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571271-B283-44F3-8D8F-37F263BD60A9}" type="datetimeFigureOut">
              <a:rPr lang="en-US" smtClean="0"/>
              <a:t>3/9/2019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AA9C9F-B1C3-4768-8D5A-65E8628B388E}" type="slidenum">
              <a:rPr lang="en-US" smtClean="0"/>
              <a:t>‹#›</a:t>
            </a:fld>
            <a:endParaRPr lang="en-US"/>
          </a:p>
        </p:txBody>
      </p:sp>
    </p:spTree>
    <p:extLst>
      <p:ext uri="{BB962C8B-B14F-4D97-AF65-F5344CB8AC3E}">
        <p14:creationId xmlns:p14="http://schemas.microsoft.com/office/powerpoint/2010/main" val="2300257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571271-B283-44F3-8D8F-37F263BD60A9}" type="datetimeFigureOut">
              <a:rPr lang="en-US" smtClean="0"/>
              <a:t>3/9/2019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AA9C9F-B1C3-4768-8D5A-65E8628B388E}" type="slidenum">
              <a:rPr lang="en-US" smtClean="0"/>
              <a:t>‹#›</a:t>
            </a:fld>
            <a:endParaRPr lang="en-US"/>
          </a:p>
        </p:txBody>
      </p:sp>
    </p:spTree>
    <p:extLst>
      <p:ext uri="{BB962C8B-B14F-4D97-AF65-F5344CB8AC3E}">
        <p14:creationId xmlns:p14="http://schemas.microsoft.com/office/powerpoint/2010/main" val="2816726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571271-B283-44F3-8D8F-37F263BD60A9}" type="datetimeFigureOut">
              <a:rPr lang="en-US" smtClean="0"/>
              <a:t>3/9/2019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AA9C9F-B1C3-4768-8D5A-65E8628B388E}" type="slidenum">
              <a:rPr lang="en-US" smtClean="0"/>
              <a:t>‹#›</a:t>
            </a:fld>
            <a:endParaRPr lang="en-US"/>
          </a:p>
        </p:txBody>
      </p:sp>
    </p:spTree>
    <p:extLst>
      <p:ext uri="{BB962C8B-B14F-4D97-AF65-F5344CB8AC3E}">
        <p14:creationId xmlns:p14="http://schemas.microsoft.com/office/powerpoint/2010/main" val="3494708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0571271-B283-44F3-8D8F-37F263BD60A9}" type="datetimeFigureOut">
              <a:rPr lang="en-US" smtClean="0"/>
              <a:t>3/9/2019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8AA9C9F-B1C3-4768-8D5A-65E8628B388E}" type="slidenum">
              <a:rPr lang="en-US" smtClean="0"/>
              <a:t>‹#›</a:t>
            </a:fld>
            <a:endParaRPr lang="en-US"/>
          </a:p>
        </p:txBody>
      </p:sp>
    </p:spTree>
    <p:extLst>
      <p:ext uri="{BB962C8B-B14F-4D97-AF65-F5344CB8AC3E}">
        <p14:creationId xmlns:p14="http://schemas.microsoft.com/office/powerpoint/2010/main" val="2840769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0571271-B283-44F3-8D8F-37F263BD60A9}" type="datetimeFigureOut">
              <a:rPr lang="en-US" smtClean="0"/>
              <a:t>3/9/2019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8AA9C9F-B1C3-4768-8D5A-65E8628B388E}" type="slidenum">
              <a:rPr lang="en-US" smtClean="0"/>
              <a:t>‹#›</a:t>
            </a:fld>
            <a:endParaRPr lang="en-US"/>
          </a:p>
        </p:txBody>
      </p:sp>
    </p:spTree>
    <p:extLst>
      <p:ext uri="{BB962C8B-B14F-4D97-AF65-F5344CB8AC3E}">
        <p14:creationId xmlns:p14="http://schemas.microsoft.com/office/powerpoint/2010/main" val="3371247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0571271-B283-44F3-8D8F-37F263BD60A9}" type="datetimeFigureOut">
              <a:rPr lang="en-US" smtClean="0"/>
              <a:t>3/9/2019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AA9C9F-B1C3-4768-8D5A-65E8628B388E}" type="slidenum">
              <a:rPr lang="en-US" smtClean="0"/>
              <a:t>‹#›</a:t>
            </a:fld>
            <a:endParaRPr lang="en-US"/>
          </a:p>
        </p:txBody>
      </p:sp>
    </p:spTree>
    <p:extLst>
      <p:ext uri="{BB962C8B-B14F-4D97-AF65-F5344CB8AC3E}">
        <p14:creationId xmlns:p14="http://schemas.microsoft.com/office/powerpoint/2010/main" val="367638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0571271-B283-44F3-8D8F-37F263BD60A9}" type="datetimeFigureOut">
              <a:rPr lang="en-US" smtClean="0"/>
              <a:t>3/9/2019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AA9C9F-B1C3-4768-8D5A-65E8628B38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4698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11941C-4742-4E62-8351-D5337E714B6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444"/>
          <a:stretch/>
        </p:blipFill>
        <p:spPr>
          <a:xfrm>
            <a:off x="20" y="10"/>
            <a:ext cx="12191980" cy="6857990"/>
          </a:xfrm>
          <a:prstGeom prst="rect">
            <a:avLst/>
          </a:prstGeom>
        </p:spPr>
      </p:pic>
      <p:sp>
        <p:nvSpPr>
          <p:cNvPr id="2" name="Title 1">
            <a:extLst>
              <a:ext uri="{FF2B5EF4-FFF2-40B4-BE49-F238E27FC236}">
                <a16:creationId xmlns:a16="http://schemas.microsoft.com/office/drawing/2014/main" id="{B536C8D9-7AE2-4F93-AA67-8AAC16DBA743}"/>
              </a:ext>
            </a:extLst>
          </p:cNvPr>
          <p:cNvSpPr>
            <a:spLocks noGrp="1"/>
          </p:cNvSpPr>
          <p:nvPr>
            <p:ph type="ctrTitle"/>
          </p:nvPr>
        </p:nvSpPr>
        <p:spPr>
          <a:xfrm>
            <a:off x="1097280" y="758952"/>
            <a:ext cx="10058400" cy="3566160"/>
          </a:xfrm>
        </p:spPr>
        <p:txBody>
          <a:bodyPr>
            <a:normAutofit/>
          </a:bodyPr>
          <a:lstStyle/>
          <a:p>
            <a:r>
              <a:rPr lang="en-US">
                <a:solidFill>
                  <a:schemeClr val="tx1"/>
                </a:solidFill>
              </a:rPr>
              <a:t>Impact of Fortune 500 Companies on Local Economies</a:t>
            </a:r>
          </a:p>
        </p:txBody>
      </p:sp>
      <p:sp>
        <p:nvSpPr>
          <p:cNvPr id="3" name="Subtitle 2">
            <a:extLst>
              <a:ext uri="{FF2B5EF4-FFF2-40B4-BE49-F238E27FC236}">
                <a16:creationId xmlns:a16="http://schemas.microsoft.com/office/drawing/2014/main" id="{FC04FA5C-C906-4682-B934-5D73E29BB202}"/>
              </a:ext>
            </a:extLst>
          </p:cNvPr>
          <p:cNvSpPr>
            <a:spLocks noGrp="1"/>
          </p:cNvSpPr>
          <p:nvPr>
            <p:ph type="subTitle" idx="1"/>
          </p:nvPr>
        </p:nvSpPr>
        <p:spPr>
          <a:xfrm>
            <a:off x="1100051" y="4455621"/>
            <a:ext cx="10058400" cy="1143000"/>
          </a:xfrm>
        </p:spPr>
        <p:txBody>
          <a:bodyPr>
            <a:normAutofit/>
          </a:bodyPr>
          <a:lstStyle/>
          <a:p>
            <a:r>
              <a:rPr lang="en-US">
                <a:solidFill>
                  <a:schemeClr val="tx1"/>
                </a:solidFill>
              </a:rPr>
              <a:t>	</a:t>
            </a:r>
          </a:p>
        </p:txBody>
      </p:sp>
      <p:cxnSp>
        <p:nvCxnSpPr>
          <p:cNvPr id="11" name="Straight Connector 10">
            <a:extLst>
              <a:ext uri="{FF2B5EF4-FFF2-40B4-BE49-F238E27FC236}">
                <a16:creationId xmlns:a16="http://schemas.microsoft.com/office/drawing/2014/main" id="{F3CC58E3-BDF9-495D-9327-85F68058BE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A0CA737-33FC-47E3-965A-D1C2CAA62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8D5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22189942-24EB-488E-8B69-EB80F7E5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B4E74"/>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72178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86E2-39FB-4F8B-909C-6BF141FFE1FA}"/>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4033EEEB-FF3D-4E77-88CD-0407A1D2F6DA}"/>
              </a:ext>
            </a:extLst>
          </p:cNvPr>
          <p:cNvSpPr>
            <a:spLocks noGrp="1"/>
          </p:cNvSpPr>
          <p:nvPr>
            <p:ph type="subTitle" idx="1"/>
          </p:nvPr>
        </p:nvSpPr>
        <p:spPr/>
        <p:txBody>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4BF7BAB5-D7E6-4011-9E40-C15192C06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84" y="426128"/>
            <a:ext cx="10409298" cy="3000558"/>
          </a:xfrm>
          <a:prstGeom prst="rect">
            <a:avLst/>
          </a:prstGeom>
        </p:spPr>
      </p:pic>
      <p:pic>
        <p:nvPicPr>
          <p:cNvPr id="6" name="Content Placeholder 3">
            <a:extLst>
              <a:ext uri="{FF2B5EF4-FFF2-40B4-BE49-F238E27FC236}">
                <a16:creationId xmlns:a16="http://schemas.microsoft.com/office/drawing/2014/main" id="{DC4DD2FC-F239-491E-A47F-84756B0E83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6816" y="3515557"/>
            <a:ext cx="10448864" cy="2741429"/>
          </a:xfrm>
        </p:spPr>
      </p:pic>
    </p:spTree>
    <p:extLst>
      <p:ext uri="{BB962C8B-B14F-4D97-AF65-F5344CB8AC3E}">
        <p14:creationId xmlns:p14="http://schemas.microsoft.com/office/powerpoint/2010/main" val="291413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EF5549-E81D-4B49-ADEF-273021A75E5E}"/>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Relationship to HH Income </a:t>
            </a:r>
          </a:p>
        </p:txBody>
      </p:sp>
      <p:sp>
        <p:nvSpPr>
          <p:cNvPr id="18" name="Rectangle 17">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6A6ADC"/>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5">
            <a:extLst>
              <a:ext uri="{FF2B5EF4-FFF2-40B4-BE49-F238E27FC236}">
                <a16:creationId xmlns:a16="http://schemas.microsoft.com/office/drawing/2014/main" id="{3D4A73FC-A41D-9E41-AEB6-59D5B480050F}"/>
              </a:ext>
            </a:extLst>
          </p:cNvPr>
          <p:cNvPicPr>
            <a:picLocks noChangeAspect="1"/>
          </p:cNvPicPr>
          <p:nvPr/>
        </p:nvPicPr>
        <p:blipFill>
          <a:blip r:embed="rId2"/>
          <a:stretch>
            <a:fillRect/>
          </a:stretch>
        </p:blipFill>
        <p:spPr>
          <a:xfrm>
            <a:off x="4746156" y="588150"/>
            <a:ext cx="6798082" cy="2481299"/>
          </a:xfrm>
          <a:prstGeom prst="rect">
            <a:avLst/>
          </a:prstGeom>
        </p:spPr>
      </p:pic>
      <p:sp>
        <p:nvSpPr>
          <p:cNvPr id="13" name="TextBox 12">
            <a:extLst>
              <a:ext uri="{FF2B5EF4-FFF2-40B4-BE49-F238E27FC236}">
                <a16:creationId xmlns:a16="http://schemas.microsoft.com/office/drawing/2014/main" id="{C5167D3D-9B58-4C10-8A33-B00C5A501013}"/>
              </a:ext>
            </a:extLst>
          </p:cNvPr>
          <p:cNvSpPr txBox="1"/>
          <p:nvPr/>
        </p:nvSpPr>
        <p:spPr>
          <a:xfrm>
            <a:off x="4746156" y="3163231"/>
            <a:ext cx="5409837" cy="646331"/>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rPr>
              <a:t>There seems to be no discernable relationship between rank and Median House Hold income</a:t>
            </a:r>
          </a:p>
        </p:txBody>
      </p:sp>
      <p:sp>
        <p:nvSpPr>
          <p:cNvPr id="5" name="Content Placeholder 4">
            <a:extLst>
              <a:ext uri="{FF2B5EF4-FFF2-40B4-BE49-F238E27FC236}">
                <a16:creationId xmlns:a16="http://schemas.microsoft.com/office/drawing/2014/main" id="{8B48D703-1B45-488B-82A4-754707FE2FCA}"/>
              </a:ext>
            </a:extLst>
          </p:cNvPr>
          <p:cNvSpPr>
            <a:spLocks noGrp="1"/>
          </p:cNvSpPr>
          <p:nvPr>
            <p:ph idx="1"/>
          </p:nvPr>
        </p:nvSpPr>
        <p:spPr>
          <a:xfrm>
            <a:off x="1097280" y="5084618"/>
            <a:ext cx="10058400" cy="784476"/>
          </a:xfrm>
        </p:spPr>
        <p:txBody>
          <a:bodyPr/>
          <a:lstStyle/>
          <a:p>
            <a:endParaRPr lang="en-US" dirty="0"/>
          </a:p>
        </p:txBody>
      </p:sp>
    </p:spTree>
    <p:extLst>
      <p:ext uri="{BB962C8B-B14F-4D97-AF65-F5344CB8AC3E}">
        <p14:creationId xmlns:p14="http://schemas.microsoft.com/office/powerpoint/2010/main" val="40429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A0F0-4FD3-47B5-9E42-F721F60A3460}"/>
              </a:ext>
            </a:extLst>
          </p:cNvPr>
          <p:cNvSpPr>
            <a:spLocks noGrp="1"/>
          </p:cNvSpPr>
          <p:nvPr>
            <p:ph type="title"/>
          </p:nvPr>
        </p:nvSpPr>
        <p:spPr/>
        <p:txBody>
          <a:bodyPr/>
          <a:lstStyle/>
          <a:p>
            <a:pPr algn="ctr"/>
            <a:r>
              <a:rPr lang="en-US" dirty="0"/>
              <a:t>Sector and HH Income</a:t>
            </a:r>
          </a:p>
        </p:txBody>
      </p:sp>
      <p:pic>
        <p:nvPicPr>
          <p:cNvPr id="3" name="Picture 2">
            <a:extLst>
              <a:ext uri="{FF2B5EF4-FFF2-40B4-BE49-F238E27FC236}">
                <a16:creationId xmlns:a16="http://schemas.microsoft.com/office/drawing/2014/main" id="{1EDA8021-5556-426D-83F9-95A9292C64AD}"/>
              </a:ext>
            </a:extLst>
          </p:cNvPr>
          <p:cNvPicPr>
            <a:picLocks noChangeAspect="1"/>
          </p:cNvPicPr>
          <p:nvPr/>
        </p:nvPicPr>
        <p:blipFill>
          <a:blip r:embed="rId2"/>
          <a:stretch>
            <a:fillRect/>
          </a:stretch>
        </p:blipFill>
        <p:spPr>
          <a:xfrm>
            <a:off x="1905000" y="2008028"/>
            <a:ext cx="8230658" cy="4241677"/>
          </a:xfrm>
          <a:prstGeom prst="rect">
            <a:avLst/>
          </a:prstGeom>
        </p:spPr>
      </p:pic>
    </p:spTree>
    <p:extLst>
      <p:ext uri="{BB962C8B-B14F-4D97-AF65-F5344CB8AC3E}">
        <p14:creationId xmlns:p14="http://schemas.microsoft.com/office/powerpoint/2010/main" val="278018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B529-33EB-4008-8B01-C9B6ABCD8946}"/>
              </a:ext>
            </a:extLst>
          </p:cNvPr>
          <p:cNvSpPr>
            <a:spLocks noGrp="1"/>
          </p:cNvSpPr>
          <p:nvPr>
            <p:ph type="title"/>
          </p:nvPr>
        </p:nvSpPr>
        <p:spPr>
          <a:xfrm>
            <a:off x="1097280" y="651164"/>
            <a:ext cx="10058400" cy="1086196"/>
          </a:xfrm>
        </p:spPr>
        <p:txBody>
          <a:bodyPr>
            <a:normAutofit fontScale="90000"/>
          </a:bodyPr>
          <a:lstStyle/>
          <a:p>
            <a:br>
              <a:rPr lang="en-US" kern="0" spc="0" dirty="0">
                <a:solidFill>
                  <a:prstClr val="black"/>
                </a:solidFill>
              </a:rPr>
            </a:br>
            <a:br>
              <a:rPr lang="en-US" kern="0" spc="0" dirty="0">
                <a:solidFill>
                  <a:prstClr val="black"/>
                </a:solidFill>
              </a:rPr>
            </a:br>
            <a:br>
              <a:rPr lang="en-US" kern="0" spc="0" dirty="0">
                <a:solidFill>
                  <a:prstClr val="black"/>
                </a:solidFill>
              </a:rPr>
            </a:br>
            <a:r>
              <a:rPr lang="en-US" kern="0" spc="0" dirty="0">
                <a:solidFill>
                  <a:prstClr val="black"/>
                </a:solidFill>
              </a:rPr>
              <a:t>The average HH income for F500 zips is 73,110.79 otherwise its 51,134.194</a:t>
            </a:r>
            <a:br>
              <a:rPr lang="en-US" kern="0" spc="0" dirty="0">
                <a:solidFill>
                  <a:prstClr val="black"/>
                </a:solidFill>
              </a:rPr>
            </a:br>
            <a:endParaRPr lang="en-US" dirty="0"/>
          </a:p>
        </p:txBody>
      </p:sp>
      <p:pic>
        <p:nvPicPr>
          <p:cNvPr id="4" name="Picture 3">
            <a:extLst>
              <a:ext uri="{FF2B5EF4-FFF2-40B4-BE49-F238E27FC236}">
                <a16:creationId xmlns:a16="http://schemas.microsoft.com/office/drawing/2014/main" id="{4E515EAB-6B06-4C19-AA39-04EBEA2A1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1737360"/>
            <a:ext cx="9556606" cy="4039876"/>
          </a:xfrm>
          <a:prstGeom prst="rect">
            <a:avLst/>
          </a:prstGeom>
        </p:spPr>
      </p:pic>
    </p:spTree>
    <p:extLst>
      <p:ext uri="{BB962C8B-B14F-4D97-AF65-F5344CB8AC3E}">
        <p14:creationId xmlns:p14="http://schemas.microsoft.com/office/powerpoint/2010/main" val="3781933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EAACC8-F350-4984-BD10-4E1B4D8F98CC}"/>
              </a:ext>
            </a:extLst>
          </p:cNvPr>
          <p:cNvSpPr>
            <a:spLocks noGrp="1"/>
          </p:cNvSpPr>
          <p:nvPr>
            <p:ph type="title"/>
          </p:nvPr>
        </p:nvSpPr>
        <p:spPr>
          <a:xfrm>
            <a:off x="1097280" y="286603"/>
            <a:ext cx="2961800" cy="2111477"/>
          </a:xfrm>
        </p:spPr>
        <p:txBody>
          <a:bodyPr>
            <a:normAutofit/>
          </a:bodyPr>
          <a:lstStyle/>
          <a:p>
            <a:r>
              <a:rPr lang="en-US" sz="3700"/>
              <a:t>Relationship Between Revenues  and Poverty</a:t>
            </a:r>
          </a:p>
        </p:txBody>
      </p:sp>
      <p:sp>
        <p:nvSpPr>
          <p:cNvPr id="9" name="Content Placeholder 8">
            <a:extLst>
              <a:ext uri="{FF2B5EF4-FFF2-40B4-BE49-F238E27FC236}">
                <a16:creationId xmlns:a16="http://schemas.microsoft.com/office/drawing/2014/main" id="{560C451C-0EE6-4D29-8D3D-B3EC62DE5E31}"/>
              </a:ext>
            </a:extLst>
          </p:cNvPr>
          <p:cNvSpPr>
            <a:spLocks noGrp="1"/>
          </p:cNvSpPr>
          <p:nvPr>
            <p:ph idx="1"/>
          </p:nvPr>
        </p:nvSpPr>
        <p:spPr>
          <a:xfrm>
            <a:off x="1076432" y="2398080"/>
            <a:ext cx="2944817" cy="3471013"/>
          </a:xfrm>
        </p:spPr>
        <p:txBody>
          <a:bodyPr>
            <a:normAutofit/>
          </a:bodyPr>
          <a:lstStyle/>
          <a:p>
            <a:pPr marL="0" indent="0">
              <a:buNone/>
            </a:pPr>
            <a:r>
              <a:rPr lang="en-US" dirty="0"/>
              <a:t>No Discernable Relationship between Revenues and People in Poverty</a:t>
            </a:r>
          </a:p>
          <a:p>
            <a:endParaRPr lang="en-US" dirty="0"/>
          </a:p>
        </p:txBody>
      </p:sp>
      <p:pic>
        <p:nvPicPr>
          <p:cNvPr id="7" name="Content Placeholder 3">
            <a:extLst>
              <a:ext uri="{FF2B5EF4-FFF2-40B4-BE49-F238E27FC236}">
                <a16:creationId xmlns:a16="http://schemas.microsoft.com/office/drawing/2014/main" id="{3524086C-ED65-4E5A-B511-A3133FE9E433}"/>
              </a:ext>
            </a:extLst>
          </p:cNvPr>
          <p:cNvPicPr>
            <a:picLocks noChangeAspect="1"/>
          </p:cNvPicPr>
          <p:nvPr/>
        </p:nvPicPr>
        <p:blipFill>
          <a:blip r:embed="rId2"/>
          <a:stretch>
            <a:fillRect/>
          </a:stretch>
        </p:blipFill>
        <p:spPr>
          <a:xfrm>
            <a:off x="4653446" y="1915534"/>
            <a:ext cx="6905511" cy="2503247"/>
          </a:xfrm>
          <a:prstGeom prst="rect">
            <a:avLst/>
          </a:prstGeom>
        </p:spPr>
      </p:pic>
      <p:sp>
        <p:nvSpPr>
          <p:cNvPr id="14" name="Rectangle 13">
            <a:extLst>
              <a:ext uri="{FF2B5EF4-FFF2-40B4-BE49-F238E27FC236}">
                <a16:creationId xmlns:a16="http://schemas.microsoft.com/office/drawing/2014/main" id="{77C34054-98F8-4229-885E-04C52596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3E3EB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22AAB964-B835-4B93-A1F3-4A30D1F3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4992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8BE4E64-9A29-425F-A69D-387247304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60" y="481264"/>
            <a:ext cx="11825839" cy="5111012"/>
          </a:xfrm>
          <a:prstGeom prst="rect">
            <a:avLst/>
          </a:prstGeom>
        </p:spPr>
      </p:pic>
    </p:spTree>
    <p:extLst>
      <p:ext uri="{BB962C8B-B14F-4D97-AF65-F5344CB8AC3E}">
        <p14:creationId xmlns:p14="http://schemas.microsoft.com/office/powerpoint/2010/main" val="2142922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BDCCF82-1458-4F44-A5C2-DB9F1852B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938" y="279238"/>
            <a:ext cx="10482776" cy="5811916"/>
          </a:xfrm>
          <a:prstGeom prst="rect">
            <a:avLst/>
          </a:prstGeom>
        </p:spPr>
      </p:pic>
    </p:spTree>
    <p:extLst>
      <p:ext uri="{BB962C8B-B14F-4D97-AF65-F5344CB8AC3E}">
        <p14:creationId xmlns:p14="http://schemas.microsoft.com/office/powerpoint/2010/main" val="4101015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3AE1-EE00-4AF5-945C-5763CA43582F}"/>
              </a:ext>
            </a:extLst>
          </p:cNvPr>
          <p:cNvSpPr>
            <a:spLocks noGrp="1"/>
          </p:cNvSpPr>
          <p:nvPr>
            <p:ph type="title"/>
          </p:nvPr>
        </p:nvSpPr>
        <p:spPr>
          <a:xfrm>
            <a:off x="1097280" y="286603"/>
            <a:ext cx="10058400" cy="2087629"/>
          </a:xfrm>
        </p:spPr>
        <p:txBody>
          <a:bodyPr>
            <a:normAutofit/>
          </a:bodyPr>
          <a:lstStyle/>
          <a:p>
            <a:pPr algn="ctr"/>
            <a:r>
              <a:rPr lang="en-US" dirty="0"/>
              <a:t>Average Rental Rate in cities with a Fortune 500 Headquarter</a:t>
            </a:r>
            <a:br>
              <a:rPr lang="en-US" dirty="0"/>
            </a:br>
            <a:endParaRPr lang="en-US" dirty="0"/>
          </a:p>
        </p:txBody>
      </p:sp>
      <p:pic>
        <p:nvPicPr>
          <p:cNvPr id="7" name="Content Placeholder 6" descr="A sign in front of a house&#10;&#10;Description automatically generated">
            <a:extLst>
              <a:ext uri="{FF2B5EF4-FFF2-40B4-BE49-F238E27FC236}">
                <a16:creationId xmlns:a16="http://schemas.microsoft.com/office/drawing/2014/main" id="{CA0BCD2C-C37A-4A59-986C-E8B2461D20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1" y="2839453"/>
            <a:ext cx="7154778" cy="2703094"/>
          </a:xfrm>
        </p:spPr>
      </p:pic>
    </p:spTree>
    <p:extLst>
      <p:ext uri="{BB962C8B-B14F-4D97-AF65-F5344CB8AC3E}">
        <p14:creationId xmlns:p14="http://schemas.microsoft.com/office/powerpoint/2010/main" val="233066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75F58B13-4E0F-4F17-8D38-5BF6D52BA75A}"/>
              </a:ext>
            </a:extLst>
          </p:cNvPr>
          <p:cNvPicPr>
            <a:picLocks noChangeAspect="1"/>
          </p:cNvPicPr>
          <p:nvPr/>
        </p:nvPicPr>
        <p:blipFill>
          <a:blip r:embed="rId2"/>
          <a:stretch>
            <a:fillRect/>
          </a:stretch>
        </p:blipFill>
        <p:spPr>
          <a:xfrm>
            <a:off x="529390" y="882155"/>
            <a:ext cx="10908632" cy="4632273"/>
          </a:xfrm>
          <a:prstGeom prst="rect">
            <a:avLst/>
          </a:prstGeom>
        </p:spPr>
      </p:pic>
      <p:sp>
        <p:nvSpPr>
          <p:cNvPr id="7" name="Title 6">
            <a:extLst>
              <a:ext uri="{FF2B5EF4-FFF2-40B4-BE49-F238E27FC236}">
                <a16:creationId xmlns:a16="http://schemas.microsoft.com/office/drawing/2014/main" id="{2D1E1F03-D3AF-472D-A1A2-CBCB585D2F79}"/>
              </a:ext>
            </a:extLst>
          </p:cNvPr>
          <p:cNvSpPr>
            <a:spLocks noGrp="1"/>
          </p:cNvSpPr>
          <p:nvPr>
            <p:ph type="title"/>
          </p:nvPr>
        </p:nvSpPr>
        <p:spPr>
          <a:xfrm>
            <a:off x="1026695" y="286603"/>
            <a:ext cx="10128985" cy="708008"/>
          </a:xfrm>
        </p:spPr>
        <p:txBody>
          <a:bodyPr>
            <a:normAutofit fontScale="90000"/>
          </a:bodyPr>
          <a:lstStyle/>
          <a:p>
            <a:pPr algn="ctr"/>
            <a:r>
              <a:rPr lang="en-US" dirty="0"/>
              <a:t>Average rent per City</a:t>
            </a:r>
          </a:p>
        </p:txBody>
      </p:sp>
    </p:spTree>
    <p:extLst>
      <p:ext uri="{BB962C8B-B14F-4D97-AF65-F5344CB8AC3E}">
        <p14:creationId xmlns:p14="http://schemas.microsoft.com/office/powerpoint/2010/main" val="2720384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D059AC-3470-4BA5-82E3-D1570297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BD52C-ED3B-42CB-A2A0-91FCFCBBCA17}"/>
              </a:ext>
            </a:extLst>
          </p:cNvPr>
          <p:cNvSpPr>
            <a:spLocks noGrp="1"/>
          </p:cNvSpPr>
          <p:nvPr>
            <p:ph type="ctrTitle"/>
          </p:nvPr>
        </p:nvSpPr>
        <p:spPr>
          <a:xfrm>
            <a:off x="5289754" y="639097"/>
            <a:ext cx="6253317" cy="3686015"/>
          </a:xfrm>
        </p:spPr>
        <p:txBody>
          <a:bodyPr>
            <a:normAutofit/>
          </a:bodyPr>
          <a:lstStyle/>
          <a:p>
            <a:r>
              <a:rPr lang="en-US" sz="6800"/>
              <a:t>Fortune 500 vs Wages By County</a:t>
            </a:r>
            <a:br>
              <a:rPr lang="en-US" sz="6800"/>
            </a:br>
            <a:endParaRPr lang="en-US" sz="6800"/>
          </a:p>
        </p:txBody>
      </p:sp>
      <p:sp>
        <p:nvSpPr>
          <p:cNvPr id="3" name="Subtitle 2">
            <a:extLst>
              <a:ext uri="{FF2B5EF4-FFF2-40B4-BE49-F238E27FC236}">
                <a16:creationId xmlns:a16="http://schemas.microsoft.com/office/drawing/2014/main" id="{D8A406EA-CDD1-49D4-B311-65ED9DE51159}"/>
              </a:ext>
            </a:extLst>
          </p:cNvPr>
          <p:cNvSpPr>
            <a:spLocks noGrp="1"/>
          </p:cNvSpPr>
          <p:nvPr>
            <p:ph type="subTitle" idx="1"/>
          </p:nvPr>
        </p:nvSpPr>
        <p:spPr>
          <a:xfrm>
            <a:off x="5289753" y="4455621"/>
            <a:ext cx="6269347" cy="1238616"/>
          </a:xfrm>
        </p:spPr>
        <p:txBody>
          <a:bodyPr>
            <a:normAutofit/>
          </a:bodyPr>
          <a:lstStyle/>
          <a:p>
            <a:endParaRPr lang="en-US">
              <a:solidFill>
                <a:schemeClr val="tx1">
                  <a:lumMod val="85000"/>
                  <a:lumOff val="15000"/>
                </a:schemeClr>
              </a:solidFill>
            </a:endParaRPr>
          </a:p>
        </p:txBody>
      </p:sp>
      <p:pic>
        <p:nvPicPr>
          <p:cNvPr id="5" name="Picture 4" descr="A screenshot of a cell phone&#10;&#10;Description automatically generated">
            <a:extLst>
              <a:ext uri="{FF2B5EF4-FFF2-40B4-BE49-F238E27FC236}">
                <a16:creationId xmlns:a16="http://schemas.microsoft.com/office/drawing/2014/main" id="{5D6776A4-A0EA-41B7-AE91-102B41A9FDE7}"/>
              </a:ext>
            </a:extLst>
          </p:cNvPr>
          <p:cNvPicPr>
            <a:picLocks noChangeAspect="1"/>
          </p:cNvPicPr>
          <p:nvPr/>
        </p:nvPicPr>
        <p:blipFill rotWithShape="1">
          <a:blip r:embed="rId2">
            <a:extLst>
              <a:ext uri="{28A0092B-C50C-407E-A947-70E740481C1C}">
                <a14:useLocalDpi xmlns:a14="http://schemas.microsoft.com/office/drawing/2010/main" val="0"/>
              </a:ext>
            </a:extLst>
          </a:blip>
          <a:srcRect l="30986" r="28173" b="1"/>
          <a:stretch/>
        </p:blipFill>
        <p:spPr>
          <a:xfrm>
            <a:off x="633999" y="620720"/>
            <a:ext cx="4001315" cy="5086933"/>
          </a:xfrm>
          <a:prstGeom prst="rect">
            <a:avLst/>
          </a:prstGeom>
        </p:spPr>
      </p:pic>
      <p:cxnSp>
        <p:nvCxnSpPr>
          <p:cNvPr id="12" name="Straight Connector 11">
            <a:extLst>
              <a:ext uri="{FF2B5EF4-FFF2-40B4-BE49-F238E27FC236}">
                <a16:creationId xmlns:a16="http://schemas.microsoft.com/office/drawing/2014/main" id="{F075D09A-FF42-4BFF-AC74-BFB1C6A4E4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F10DB11-2231-4DE8-9179-3414D9F6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691284A-2CC7-41DB-ADDC-4B9D104DD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150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A505F-7C37-4E63-856A-D62520DA1ACA}"/>
              </a:ext>
            </a:extLst>
          </p:cNvPr>
          <p:cNvSpPr>
            <a:spLocks noGrp="1"/>
          </p:cNvSpPr>
          <p:nvPr>
            <p:ph type="ctrTitle"/>
          </p:nvPr>
        </p:nvSpPr>
        <p:spPr>
          <a:xfrm>
            <a:off x="8141110" y="639097"/>
            <a:ext cx="3401961" cy="3686015"/>
          </a:xfrm>
        </p:spPr>
        <p:txBody>
          <a:bodyPr>
            <a:normAutofit/>
          </a:bodyPr>
          <a:lstStyle/>
          <a:p>
            <a:r>
              <a:rPr lang="en-US" sz="3600" dirty="0"/>
              <a:t>Presenters:</a:t>
            </a:r>
            <a:br>
              <a:rPr lang="en-US" sz="3600" dirty="0"/>
            </a:br>
            <a:r>
              <a:rPr lang="en-US" sz="3600" dirty="0"/>
              <a:t>Eric </a:t>
            </a:r>
            <a:r>
              <a:rPr lang="en-US" sz="3600" dirty="0" err="1"/>
              <a:t>Ruzzo</a:t>
            </a:r>
            <a:br>
              <a:rPr lang="en-US" sz="3600" dirty="0"/>
            </a:br>
            <a:r>
              <a:rPr lang="en-US" sz="3600" dirty="0"/>
              <a:t>Carlos </a:t>
            </a:r>
            <a:r>
              <a:rPr lang="en-US" sz="3600" dirty="0" err="1"/>
              <a:t>Roa</a:t>
            </a:r>
            <a:br>
              <a:rPr lang="en-US" sz="3600" dirty="0"/>
            </a:br>
            <a:r>
              <a:rPr lang="en-US" sz="3600" dirty="0"/>
              <a:t>Yissel Fernandez</a:t>
            </a:r>
            <a:br>
              <a:rPr lang="en-US" sz="3600" dirty="0"/>
            </a:br>
            <a:r>
              <a:rPr lang="en-US" sz="3600" dirty="0"/>
              <a:t>Rodrigo </a:t>
            </a:r>
            <a:r>
              <a:rPr lang="en-US" sz="3600" dirty="0" err="1"/>
              <a:t>Anglarill</a:t>
            </a:r>
            <a:br>
              <a:rPr lang="en-US" sz="3600" dirty="0"/>
            </a:br>
            <a:br>
              <a:rPr lang="en-US" sz="3600" dirty="0"/>
            </a:br>
            <a:endParaRPr lang="en-US" sz="3600" dirty="0"/>
          </a:p>
        </p:txBody>
      </p:sp>
      <p:sp>
        <p:nvSpPr>
          <p:cNvPr id="3" name="Subtitle 2">
            <a:extLst>
              <a:ext uri="{FF2B5EF4-FFF2-40B4-BE49-F238E27FC236}">
                <a16:creationId xmlns:a16="http://schemas.microsoft.com/office/drawing/2014/main" id="{C6238A3E-9EA7-425B-8A4D-54B54141669F}"/>
              </a:ext>
            </a:extLst>
          </p:cNvPr>
          <p:cNvSpPr>
            <a:spLocks noGrp="1"/>
          </p:cNvSpPr>
          <p:nvPr>
            <p:ph type="subTitle" idx="1"/>
          </p:nvPr>
        </p:nvSpPr>
        <p:spPr>
          <a:xfrm>
            <a:off x="8141110" y="4455621"/>
            <a:ext cx="3417990" cy="1238616"/>
          </a:xfrm>
        </p:spPr>
        <p:txBody>
          <a:bodyPr>
            <a:normAutofit/>
          </a:bodyPr>
          <a:lstStyle/>
          <a:p>
            <a:endParaRPr lang="en-US" sz="2000">
              <a:solidFill>
                <a:schemeClr val="tx1">
                  <a:lumMod val="85000"/>
                  <a:lumOff val="15000"/>
                </a:schemeClr>
              </a:solidFill>
            </a:endParaRPr>
          </a:p>
        </p:txBody>
      </p:sp>
      <p:pic>
        <p:nvPicPr>
          <p:cNvPr id="5" name="Picture 4">
            <a:extLst>
              <a:ext uri="{FF2B5EF4-FFF2-40B4-BE49-F238E27FC236}">
                <a16:creationId xmlns:a16="http://schemas.microsoft.com/office/drawing/2014/main" id="{972545BF-2A44-4FA2-AF87-F6D753A02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1093494"/>
            <a:ext cx="6912217" cy="4147330"/>
          </a:xfrm>
          <a:prstGeom prst="rect">
            <a:avLst/>
          </a:prstGeom>
        </p:spPr>
      </p:pic>
      <p:cxnSp>
        <p:nvCxnSpPr>
          <p:cNvPr id="12" name="Straight Connector 11">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8A23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396E75"/>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90666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F698E70B-2FC5-409A-B9EA-89EAE088A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131" y="891349"/>
            <a:ext cx="10957738" cy="4985767"/>
          </a:xfrm>
          <a:prstGeom prst="rect">
            <a:avLst/>
          </a:prstGeom>
        </p:spPr>
      </p:pic>
      <p:cxnSp>
        <p:nvCxnSpPr>
          <p:cNvPr id="14" name="Straight Connector 13">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2CE8509-9E93-4D74-BF24-661F111C7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A920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66E8BA98-E13C-403B-AC96-75E203799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30356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1153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381A-65D1-4C80-AE22-E682302F73EE}"/>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57943A5E-D81B-43A9-98DE-A24A5BE91C4A}"/>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7419D447-F596-4E5A-83DD-4CE2A83A0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43" y="737101"/>
            <a:ext cx="11094720" cy="5361947"/>
          </a:xfrm>
          <a:prstGeom prst="rect">
            <a:avLst/>
          </a:prstGeom>
        </p:spPr>
      </p:pic>
    </p:spTree>
    <p:extLst>
      <p:ext uri="{BB962C8B-B14F-4D97-AF65-F5344CB8AC3E}">
        <p14:creationId xmlns:p14="http://schemas.microsoft.com/office/powerpoint/2010/main" val="2991309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428D-79A8-44CD-BA7B-3CC09708C958}"/>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E0F5402-FCC1-4842-8F07-C48863D53BB4}"/>
              </a:ext>
            </a:extLst>
          </p:cNvPr>
          <p:cNvSpPr>
            <a:spLocks noGrp="1"/>
          </p:cNvSpPr>
          <p:nvPr>
            <p:ph type="subTitle" idx="1"/>
          </p:nvPr>
        </p:nvSpPr>
        <p:spPr>
          <a:xfrm flipV="1">
            <a:off x="1100051" y="5598620"/>
            <a:ext cx="10058400" cy="45719"/>
          </a:xfrm>
        </p:spPr>
        <p:txBody>
          <a:bodyPr>
            <a:normAutofit fontScale="25000" lnSpcReduction="20000"/>
          </a:bodyPr>
          <a:lstStyle/>
          <a:p>
            <a:endParaRPr lang="en-US" dirty="0"/>
          </a:p>
        </p:txBody>
      </p:sp>
      <p:pic>
        <p:nvPicPr>
          <p:cNvPr id="4" name="Picture 3">
            <a:extLst>
              <a:ext uri="{FF2B5EF4-FFF2-40B4-BE49-F238E27FC236}">
                <a16:creationId xmlns:a16="http://schemas.microsoft.com/office/drawing/2014/main" id="{4BE5D1E4-1182-4590-96C3-20FA1E6EE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69" y="671361"/>
            <a:ext cx="11231809" cy="4025838"/>
          </a:xfrm>
          <a:prstGeom prst="rect">
            <a:avLst/>
          </a:prstGeom>
        </p:spPr>
      </p:pic>
    </p:spTree>
    <p:extLst>
      <p:ext uri="{BB962C8B-B14F-4D97-AF65-F5344CB8AC3E}">
        <p14:creationId xmlns:p14="http://schemas.microsoft.com/office/powerpoint/2010/main" val="1649900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A6E2-C859-4373-912F-FF4AB9A57EC4}"/>
              </a:ext>
            </a:extLst>
          </p:cNvPr>
          <p:cNvSpPr>
            <a:spLocks noGrp="1"/>
          </p:cNvSpPr>
          <p:nvPr>
            <p:ph type="title"/>
          </p:nvPr>
        </p:nvSpPr>
        <p:spPr>
          <a:xfrm>
            <a:off x="1096963" y="286604"/>
            <a:ext cx="10058717" cy="130492"/>
          </a:xfrm>
        </p:spPr>
        <p:txBody>
          <a:bodyPr>
            <a:normAutofit fontScale="90000"/>
          </a:bodyPr>
          <a:lstStyle/>
          <a:p>
            <a:endParaRPr lang="en-US" dirty="0"/>
          </a:p>
        </p:txBody>
      </p:sp>
      <p:pic>
        <p:nvPicPr>
          <p:cNvPr id="4" name="Content Placeholder 3">
            <a:extLst>
              <a:ext uri="{FF2B5EF4-FFF2-40B4-BE49-F238E27FC236}">
                <a16:creationId xmlns:a16="http://schemas.microsoft.com/office/drawing/2014/main" id="{6FB4F482-DEEB-4E50-B414-2B0834C7F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188" y="417096"/>
            <a:ext cx="10596175" cy="5244383"/>
          </a:xfrm>
          <a:prstGeom prst="rect">
            <a:avLst/>
          </a:prstGeom>
        </p:spPr>
      </p:pic>
    </p:spTree>
    <p:extLst>
      <p:ext uri="{BB962C8B-B14F-4D97-AF65-F5344CB8AC3E}">
        <p14:creationId xmlns:p14="http://schemas.microsoft.com/office/powerpoint/2010/main" val="4213212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0A22-7671-4675-A610-C60E895A7578}"/>
              </a:ext>
            </a:extLst>
          </p:cNvPr>
          <p:cNvSpPr>
            <a:spLocks noGrp="1"/>
          </p:cNvSpPr>
          <p:nvPr>
            <p:ph type="ctrTitle"/>
          </p:nvPr>
        </p:nvSpPr>
        <p:spPr>
          <a:xfrm>
            <a:off x="1097280" y="272716"/>
            <a:ext cx="10058400" cy="4052396"/>
          </a:xfrm>
        </p:spPr>
        <p:txBody>
          <a:bodyPr/>
          <a:lstStyle/>
          <a:p>
            <a:endParaRPr lang="en-US" dirty="0"/>
          </a:p>
        </p:txBody>
      </p:sp>
      <p:sp>
        <p:nvSpPr>
          <p:cNvPr id="3" name="Subtitle 2">
            <a:extLst>
              <a:ext uri="{FF2B5EF4-FFF2-40B4-BE49-F238E27FC236}">
                <a16:creationId xmlns:a16="http://schemas.microsoft.com/office/drawing/2014/main" id="{8037D5A0-4694-4BB2-8BA5-96FE298527EE}"/>
              </a:ext>
            </a:extLst>
          </p:cNvPr>
          <p:cNvSpPr>
            <a:spLocks noGrp="1"/>
          </p:cNvSpPr>
          <p:nvPr>
            <p:ph type="subTitle" idx="1"/>
          </p:nvPr>
        </p:nvSpPr>
        <p:spPr/>
        <p:txBody>
          <a:bodyPr>
            <a:normAutofit fontScale="92500" lnSpcReduction="20000"/>
          </a:bodyPr>
          <a:lstStyle/>
          <a:p>
            <a:r>
              <a:rPr lang="en-US" dirty="0"/>
              <a:t>There is no real relationship. Fortune 500 companies have an average weekly pay in between 1,000 and 1,500.Santa Clara County, which is Silicon Valley area, it is the county with the highest weekly pay</a:t>
            </a:r>
          </a:p>
        </p:txBody>
      </p:sp>
      <p:pic>
        <p:nvPicPr>
          <p:cNvPr id="4" name="Picture 3">
            <a:extLst>
              <a:ext uri="{FF2B5EF4-FFF2-40B4-BE49-F238E27FC236}">
                <a16:creationId xmlns:a16="http://schemas.microsoft.com/office/drawing/2014/main" id="{310DA9CB-1F4A-403C-B163-C10A7CA5D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63" y="316906"/>
            <a:ext cx="11442700" cy="4229100"/>
          </a:xfrm>
          <a:prstGeom prst="rect">
            <a:avLst/>
          </a:prstGeom>
        </p:spPr>
      </p:pic>
    </p:spTree>
    <p:extLst>
      <p:ext uri="{BB962C8B-B14F-4D97-AF65-F5344CB8AC3E}">
        <p14:creationId xmlns:p14="http://schemas.microsoft.com/office/powerpoint/2010/main" val="4002961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37EF-E12F-4266-A2A4-B14B685005F7}"/>
              </a:ext>
            </a:extLst>
          </p:cNvPr>
          <p:cNvSpPr>
            <a:spLocks noGrp="1"/>
          </p:cNvSpPr>
          <p:nvPr>
            <p:ph type="title"/>
          </p:nvPr>
        </p:nvSpPr>
        <p:spPr/>
        <p:txBody>
          <a:bodyPr/>
          <a:lstStyle/>
          <a:p>
            <a:r>
              <a:rPr lang="en-US" dirty="0"/>
              <a:t>Coding Issues</a:t>
            </a:r>
          </a:p>
        </p:txBody>
      </p:sp>
      <p:pic>
        <p:nvPicPr>
          <p:cNvPr id="6" name="Content Placeholder 5">
            <a:extLst>
              <a:ext uri="{FF2B5EF4-FFF2-40B4-BE49-F238E27FC236}">
                <a16:creationId xmlns:a16="http://schemas.microsoft.com/office/drawing/2014/main" id="{CE5A6F14-93E4-4A1B-9CE2-1E0FECD93D4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845735"/>
            <a:ext cx="6676008" cy="4023360"/>
          </a:xfrm>
        </p:spPr>
      </p:pic>
      <p:sp>
        <p:nvSpPr>
          <p:cNvPr id="4" name="Content Placeholder 3">
            <a:extLst>
              <a:ext uri="{FF2B5EF4-FFF2-40B4-BE49-F238E27FC236}">
                <a16:creationId xmlns:a16="http://schemas.microsoft.com/office/drawing/2014/main" id="{9FD841A1-C5A3-45A9-AE2C-CEA72534FEA1}"/>
              </a:ext>
            </a:extLst>
          </p:cNvPr>
          <p:cNvSpPr>
            <a:spLocks noGrp="1"/>
          </p:cNvSpPr>
          <p:nvPr>
            <p:ph sz="half" idx="2"/>
          </p:nvPr>
        </p:nvSpPr>
        <p:spPr>
          <a:xfrm>
            <a:off x="6676008" y="1845735"/>
            <a:ext cx="4479672" cy="4023360"/>
          </a:xfrm>
        </p:spPr>
        <p:txBody>
          <a:bodyPr/>
          <a:lstStyle/>
          <a:p>
            <a:pPr>
              <a:buFont typeface="Wingdings" panose="05000000000000000000" pitchFamily="2" charset="2"/>
              <a:buChar char="§"/>
            </a:pPr>
            <a:r>
              <a:rPr lang="en-US" dirty="0"/>
              <a:t>Many coding issues came about as a result of the csv data  not matching the Geocoder results.</a:t>
            </a:r>
          </a:p>
          <a:p>
            <a:pPr>
              <a:buFont typeface="Wingdings" panose="05000000000000000000" pitchFamily="2" charset="2"/>
              <a:buChar char="§"/>
            </a:pPr>
            <a:r>
              <a:rPr lang="en-US" dirty="0"/>
              <a:t>When read in, the csv also displayed numerical data as strings with extra white space at the end.</a:t>
            </a:r>
          </a:p>
          <a:p>
            <a:pPr>
              <a:buFont typeface="Wingdings" panose="05000000000000000000" pitchFamily="2" charset="2"/>
              <a:buChar char="§"/>
            </a:pPr>
            <a:r>
              <a:rPr lang="en-US" dirty="0"/>
              <a:t>Multiple loops had to be run to correct these issues</a:t>
            </a:r>
          </a:p>
          <a:p>
            <a:pPr>
              <a:buFont typeface="Wingdings" panose="05000000000000000000" pitchFamily="2" charset="2"/>
              <a:buChar char="§"/>
            </a:pPr>
            <a:r>
              <a:rPr lang="en-US" dirty="0"/>
              <a:t>Code shows process used to remove white space and cast strings to integers and floats.</a:t>
            </a:r>
          </a:p>
        </p:txBody>
      </p:sp>
    </p:spTree>
    <p:extLst>
      <p:ext uri="{BB962C8B-B14F-4D97-AF65-F5344CB8AC3E}">
        <p14:creationId xmlns:p14="http://schemas.microsoft.com/office/powerpoint/2010/main" val="1522908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1198C-4DC8-4951-B0B0-1FECAB06C6D9}"/>
              </a:ext>
            </a:extLst>
          </p:cNvPr>
          <p:cNvSpPr>
            <a:spLocks noGrp="1"/>
          </p:cNvSpPr>
          <p:nvPr>
            <p:ph type="title"/>
          </p:nvPr>
        </p:nvSpPr>
        <p:spPr/>
        <p:txBody>
          <a:bodyPr/>
          <a:lstStyle/>
          <a:p>
            <a:r>
              <a:rPr lang="en-US" dirty="0"/>
              <a:t>Additional Issues</a:t>
            </a:r>
          </a:p>
        </p:txBody>
      </p:sp>
      <p:sp>
        <p:nvSpPr>
          <p:cNvPr id="5" name="Text Placeholder 4">
            <a:extLst>
              <a:ext uri="{FF2B5EF4-FFF2-40B4-BE49-F238E27FC236}">
                <a16:creationId xmlns:a16="http://schemas.microsoft.com/office/drawing/2014/main" id="{ED3F94FD-1F7C-48BD-BF7E-91EEDD3CA83D}"/>
              </a:ext>
            </a:extLst>
          </p:cNvPr>
          <p:cNvSpPr>
            <a:spLocks noGrp="1"/>
          </p:cNvSpPr>
          <p:nvPr>
            <p:ph type="body" idx="1"/>
          </p:nvPr>
        </p:nvSpPr>
        <p:spPr/>
        <p:txBody>
          <a:bodyPr/>
          <a:lstStyle/>
          <a:p>
            <a:r>
              <a:rPr lang="en-US" dirty="0"/>
              <a:t>To fix individual counties when combining with state</a:t>
            </a:r>
          </a:p>
        </p:txBody>
      </p:sp>
      <p:sp>
        <p:nvSpPr>
          <p:cNvPr id="7" name="Text Placeholder 6">
            <a:extLst>
              <a:ext uri="{FF2B5EF4-FFF2-40B4-BE49-F238E27FC236}">
                <a16:creationId xmlns:a16="http://schemas.microsoft.com/office/drawing/2014/main" id="{E753B296-2F3F-4017-A0E7-6CE096467A59}"/>
              </a:ext>
            </a:extLst>
          </p:cNvPr>
          <p:cNvSpPr>
            <a:spLocks noGrp="1"/>
          </p:cNvSpPr>
          <p:nvPr>
            <p:ph type="body" sz="quarter" idx="3"/>
          </p:nvPr>
        </p:nvSpPr>
        <p:spPr/>
        <p:txBody>
          <a:bodyPr/>
          <a:lstStyle/>
          <a:p>
            <a:r>
              <a:rPr lang="en-US" dirty="0"/>
              <a:t>To combine all 5 boroughs in NYC and their totals into one entry</a:t>
            </a:r>
          </a:p>
        </p:txBody>
      </p:sp>
      <p:pic>
        <p:nvPicPr>
          <p:cNvPr id="15" name="Content Placeholder 14">
            <a:extLst>
              <a:ext uri="{FF2B5EF4-FFF2-40B4-BE49-F238E27FC236}">
                <a16:creationId xmlns:a16="http://schemas.microsoft.com/office/drawing/2014/main" id="{2D840D40-C152-4CC5-B8E5-4498896168AB}"/>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219710" y="2582863"/>
            <a:ext cx="5498814" cy="3286125"/>
          </a:xfrm>
        </p:spPr>
      </p:pic>
      <p:pic>
        <p:nvPicPr>
          <p:cNvPr id="13" name="Content Placeholder 12">
            <a:extLst>
              <a:ext uri="{FF2B5EF4-FFF2-40B4-BE49-F238E27FC236}">
                <a16:creationId xmlns:a16="http://schemas.microsoft.com/office/drawing/2014/main" id="{83E58C08-BA6B-46F8-97C5-FC1226665F0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1287" y="2582334"/>
            <a:ext cx="6035675" cy="3286760"/>
          </a:xfrm>
        </p:spPr>
      </p:pic>
      <p:pic>
        <p:nvPicPr>
          <p:cNvPr id="4" name="Picture 3" descr="A stop sign&#10;&#10;Description automatically generated">
            <a:extLst>
              <a:ext uri="{FF2B5EF4-FFF2-40B4-BE49-F238E27FC236}">
                <a16:creationId xmlns:a16="http://schemas.microsoft.com/office/drawing/2014/main" id="{BD36C7CF-0D1C-4CAD-A357-BA3CA584C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09" y="334474"/>
            <a:ext cx="1748590" cy="1457232"/>
          </a:xfrm>
          <a:prstGeom prst="rect">
            <a:avLst/>
          </a:prstGeom>
        </p:spPr>
      </p:pic>
    </p:spTree>
    <p:extLst>
      <p:ext uri="{BB962C8B-B14F-4D97-AF65-F5344CB8AC3E}">
        <p14:creationId xmlns:p14="http://schemas.microsoft.com/office/powerpoint/2010/main" val="526650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DD05-A2D8-4952-B996-545DC37AF3B5}"/>
              </a:ext>
            </a:extLst>
          </p:cNvPr>
          <p:cNvSpPr>
            <a:spLocks noGrp="1"/>
          </p:cNvSpPr>
          <p:nvPr>
            <p:ph type="title"/>
          </p:nvPr>
        </p:nvSpPr>
        <p:spPr/>
        <p:txBody>
          <a:bodyPr/>
          <a:lstStyle/>
          <a:p>
            <a:r>
              <a:rPr lang="en-US" dirty="0"/>
              <a:t>Even More Issues</a:t>
            </a:r>
          </a:p>
        </p:txBody>
      </p:sp>
      <p:sp>
        <p:nvSpPr>
          <p:cNvPr id="3" name="Text Placeholder 2">
            <a:extLst>
              <a:ext uri="{FF2B5EF4-FFF2-40B4-BE49-F238E27FC236}">
                <a16:creationId xmlns:a16="http://schemas.microsoft.com/office/drawing/2014/main" id="{0B7B7E62-FF09-4012-8AC1-8EF929B22C7B}"/>
              </a:ext>
            </a:extLst>
          </p:cNvPr>
          <p:cNvSpPr>
            <a:spLocks noGrp="1"/>
          </p:cNvSpPr>
          <p:nvPr>
            <p:ph type="body" idx="1"/>
          </p:nvPr>
        </p:nvSpPr>
        <p:spPr/>
        <p:txBody>
          <a:bodyPr>
            <a:normAutofit fontScale="92500" lnSpcReduction="20000"/>
          </a:bodyPr>
          <a:lstStyle/>
          <a:p>
            <a:r>
              <a:rPr lang="en-US" dirty="0"/>
              <a:t>To change rows including “County/city” to just “county”</a:t>
            </a:r>
          </a:p>
        </p:txBody>
      </p:sp>
      <p:pic>
        <p:nvPicPr>
          <p:cNvPr id="8" name="Content Placeholder 7">
            <a:extLst>
              <a:ext uri="{FF2B5EF4-FFF2-40B4-BE49-F238E27FC236}">
                <a16:creationId xmlns:a16="http://schemas.microsoft.com/office/drawing/2014/main" id="{B0E52DE3-54C9-4A13-B73E-7E0938E7D9D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464" y="2582333"/>
            <a:ext cx="5880136" cy="2176097"/>
          </a:xfrm>
        </p:spPr>
      </p:pic>
      <p:sp>
        <p:nvSpPr>
          <p:cNvPr id="5" name="Text Placeholder 4">
            <a:extLst>
              <a:ext uri="{FF2B5EF4-FFF2-40B4-BE49-F238E27FC236}">
                <a16:creationId xmlns:a16="http://schemas.microsoft.com/office/drawing/2014/main" id="{645EA4E5-0AAC-4F48-B306-8D9CF22F50BA}"/>
              </a:ext>
            </a:extLst>
          </p:cNvPr>
          <p:cNvSpPr>
            <a:spLocks noGrp="1"/>
          </p:cNvSpPr>
          <p:nvPr>
            <p:ph type="body" sz="quarter" idx="3"/>
          </p:nvPr>
        </p:nvSpPr>
        <p:spPr/>
        <p:txBody>
          <a:bodyPr>
            <a:normAutofit fontScale="92500" lnSpcReduction="20000"/>
          </a:bodyPr>
          <a:lstStyle/>
          <a:p>
            <a:r>
              <a:rPr lang="en-US" dirty="0"/>
              <a:t>Had to merge and then remove fortune 500 counties to isolate only counties without a headquarters</a:t>
            </a:r>
          </a:p>
        </p:txBody>
      </p:sp>
      <p:pic>
        <p:nvPicPr>
          <p:cNvPr id="19" name="Content Placeholder 18">
            <a:extLst>
              <a:ext uri="{FF2B5EF4-FFF2-40B4-BE49-F238E27FC236}">
                <a16:creationId xmlns:a16="http://schemas.microsoft.com/office/drawing/2014/main" id="{EDEFA8DC-E111-4510-BC73-805515F8B56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74356" y="2582335"/>
            <a:ext cx="6154180" cy="2176095"/>
          </a:xfrm>
        </p:spPr>
      </p:pic>
    </p:spTree>
    <p:extLst>
      <p:ext uri="{BB962C8B-B14F-4D97-AF65-F5344CB8AC3E}">
        <p14:creationId xmlns:p14="http://schemas.microsoft.com/office/powerpoint/2010/main" val="2816772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B92F0-89D7-447C-B902-27845179DEB5}"/>
              </a:ext>
            </a:extLst>
          </p:cNvPr>
          <p:cNvSpPr>
            <a:spLocks noGrp="1"/>
          </p:cNvSpPr>
          <p:nvPr>
            <p:ph type="title"/>
          </p:nvPr>
        </p:nvSpPr>
        <p:spPr/>
        <p:txBody>
          <a:bodyPr/>
          <a:lstStyle/>
          <a:p>
            <a:pPr algn="ctr"/>
            <a:r>
              <a:rPr lang="en-US" dirty="0"/>
              <a:t>Complications</a:t>
            </a:r>
          </a:p>
        </p:txBody>
      </p:sp>
      <p:sp>
        <p:nvSpPr>
          <p:cNvPr id="3" name="Content Placeholder 2">
            <a:extLst>
              <a:ext uri="{FF2B5EF4-FFF2-40B4-BE49-F238E27FC236}">
                <a16:creationId xmlns:a16="http://schemas.microsoft.com/office/drawing/2014/main" id="{87BDFECD-C027-47CB-BB87-8AA9F68E607D}"/>
              </a:ext>
            </a:extLst>
          </p:cNvPr>
          <p:cNvSpPr>
            <a:spLocks noGrp="1"/>
          </p:cNvSpPr>
          <p:nvPr>
            <p:ph idx="1"/>
          </p:nvPr>
        </p:nvSpPr>
        <p:spPr/>
        <p:txBody>
          <a:bodyPr/>
          <a:lstStyle/>
          <a:p>
            <a:pPr>
              <a:buFont typeface="Wingdings" panose="05000000000000000000" pitchFamily="2" charset="2"/>
              <a:buChar char="§"/>
            </a:pPr>
            <a:r>
              <a:rPr lang="en-US" dirty="0"/>
              <a:t>If we had more time, we would’ve liked to explore data over time – How the relocation of a headquarter can affects certain local economy/ Company Ranking Changes/ etc.</a:t>
            </a:r>
          </a:p>
          <a:p>
            <a:pPr>
              <a:buFont typeface="Wingdings" panose="05000000000000000000" pitchFamily="2" charset="2"/>
              <a:buChar char="§"/>
            </a:pPr>
            <a:r>
              <a:rPr lang="en-US" dirty="0"/>
              <a:t>We would’ve liked to run a regression analysis in order to explore relationships in depth</a:t>
            </a:r>
          </a:p>
          <a:p>
            <a:pPr>
              <a:buFont typeface="Wingdings" panose="05000000000000000000" pitchFamily="2" charset="2"/>
              <a:buChar char="§"/>
            </a:pPr>
            <a:r>
              <a:rPr lang="en-US" dirty="0"/>
              <a:t>Explore economies at a more “localized” level. We feel as though relationships would be more present at the zip code level, however we were unable to find the data that way. County seems to be too broad.</a:t>
            </a:r>
          </a:p>
          <a:p>
            <a:pPr>
              <a:buFont typeface="Wingdings" panose="05000000000000000000" pitchFamily="2" charset="2"/>
              <a:buChar char="§"/>
            </a:pPr>
            <a:r>
              <a:rPr lang="en-US" dirty="0"/>
              <a:t>We would have like to create more plots with more varied plot types</a:t>
            </a:r>
          </a:p>
        </p:txBody>
      </p:sp>
    </p:spTree>
    <p:extLst>
      <p:ext uri="{BB962C8B-B14F-4D97-AF65-F5344CB8AC3E}">
        <p14:creationId xmlns:p14="http://schemas.microsoft.com/office/powerpoint/2010/main" val="3478135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292C2-8D35-4A89-B678-8AF8A71D6803}"/>
              </a:ext>
            </a:extLst>
          </p:cNvPr>
          <p:cNvSpPr>
            <a:spLocks noGrp="1"/>
          </p:cNvSpPr>
          <p:nvPr>
            <p:ph type="title"/>
          </p:nvPr>
        </p:nvSpPr>
        <p:spPr>
          <a:xfrm>
            <a:off x="8141110" y="639097"/>
            <a:ext cx="3401961" cy="3686015"/>
          </a:xfrm>
        </p:spPr>
        <p:txBody>
          <a:bodyPr vert="horz" lIns="91440" tIns="45720" rIns="91440" bIns="45720" rtlCol="0" anchor="b">
            <a:normAutofit/>
          </a:bodyPr>
          <a:lstStyle/>
          <a:p>
            <a:endParaRPr lang="en-US" sz="6600">
              <a:solidFill>
                <a:schemeClr val="tx1">
                  <a:lumMod val="85000"/>
                  <a:lumOff val="15000"/>
                </a:schemeClr>
              </a:solidFill>
            </a:endParaRPr>
          </a:p>
        </p:txBody>
      </p:sp>
      <p:pic>
        <p:nvPicPr>
          <p:cNvPr id="5" name="Content Placeholder 4" descr="A close up of a logo&#10;&#10;Description automatically generated">
            <a:extLst>
              <a:ext uri="{FF2B5EF4-FFF2-40B4-BE49-F238E27FC236}">
                <a16:creationId xmlns:a16="http://schemas.microsoft.com/office/drawing/2014/main" id="{A9087FE2-8507-4590-A6A9-676AED8726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2295" y="823139"/>
            <a:ext cx="10350343" cy="3870841"/>
          </a:xfrm>
          <a:prstGeom prst="rect">
            <a:avLst/>
          </a:prstGeom>
        </p:spPr>
      </p:pic>
      <p:cxnSp>
        <p:nvCxnSpPr>
          <p:cNvPr id="18" name="Straight Connector 17">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D173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50433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0805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2B00-DBE3-40DD-BC38-B37532E77726}"/>
              </a:ext>
            </a:extLst>
          </p:cNvPr>
          <p:cNvSpPr>
            <a:spLocks noGrp="1"/>
          </p:cNvSpPr>
          <p:nvPr>
            <p:ph type="title"/>
          </p:nvPr>
        </p:nvSpPr>
        <p:spPr/>
        <p:txBody>
          <a:bodyPr/>
          <a:lstStyle/>
          <a:p>
            <a:pPr algn="ctr"/>
            <a:r>
              <a:rPr lang="en-US" dirty="0"/>
              <a:t>Where did we get our Data From?</a:t>
            </a:r>
            <a:br>
              <a:rPr lang="en-US" dirty="0"/>
            </a:br>
            <a:endParaRPr lang="en-US" dirty="0"/>
          </a:p>
        </p:txBody>
      </p:sp>
      <p:pic>
        <p:nvPicPr>
          <p:cNvPr id="5" name="Content Placeholder 4" descr="A drawing of a face&#10;&#10;Description automatically generated">
            <a:extLst>
              <a:ext uri="{FF2B5EF4-FFF2-40B4-BE49-F238E27FC236}">
                <a16:creationId xmlns:a16="http://schemas.microsoft.com/office/drawing/2014/main" id="{29DF7BC3-312F-4B17-B286-09B57608B4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8843" y="1964861"/>
            <a:ext cx="4748462" cy="1788992"/>
          </a:xfrm>
        </p:spPr>
      </p:pic>
      <p:pic>
        <p:nvPicPr>
          <p:cNvPr id="7" name="Picture 6" descr="A close up of a logo&#10;&#10;Description automatically generated">
            <a:extLst>
              <a:ext uri="{FF2B5EF4-FFF2-40B4-BE49-F238E27FC236}">
                <a16:creationId xmlns:a16="http://schemas.microsoft.com/office/drawing/2014/main" id="{F5BD091F-BF90-49BA-82F4-12D56EBDD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139" y="3753853"/>
            <a:ext cx="5993229" cy="2245894"/>
          </a:xfrm>
          <a:prstGeom prst="rect">
            <a:avLst/>
          </a:prstGeom>
        </p:spPr>
      </p:pic>
    </p:spTree>
    <p:extLst>
      <p:ext uri="{BB962C8B-B14F-4D97-AF65-F5344CB8AC3E}">
        <p14:creationId xmlns:p14="http://schemas.microsoft.com/office/powerpoint/2010/main" val="1304178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1F87D-FE1D-4256-B541-7963801F543B}"/>
              </a:ext>
            </a:extLst>
          </p:cNvPr>
          <p:cNvSpPr>
            <a:spLocks noGrp="1"/>
          </p:cNvSpPr>
          <p:nvPr>
            <p:ph type="title"/>
          </p:nvPr>
        </p:nvSpPr>
        <p:spPr>
          <a:xfrm>
            <a:off x="7859485" y="634946"/>
            <a:ext cx="3690257" cy="1450757"/>
          </a:xfrm>
        </p:spPr>
        <p:txBody>
          <a:bodyPr>
            <a:normAutofit/>
          </a:bodyPr>
          <a:lstStyle/>
          <a:p>
            <a:r>
              <a:rPr lang="en-US" sz="3400" dirty="0"/>
              <a:t>What are we looking for?</a:t>
            </a:r>
            <a:br>
              <a:rPr lang="en-US" sz="3400" dirty="0"/>
            </a:br>
            <a:endParaRPr lang="en-US" sz="3400" dirty="0"/>
          </a:p>
        </p:txBody>
      </p:sp>
      <p:pic>
        <p:nvPicPr>
          <p:cNvPr id="5" name="Picture 4" descr="A sign on a pole&#10;&#10;Description automatically generated">
            <a:extLst>
              <a:ext uri="{FF2B5EF4-FFF2-40B4-BE49-F238E27FC236}">
                <a16:creationId xmlns:a16="http://schemas.microsoft.com/office/drawing/2014/main" id="{C270B5D6-0FB5-41A6-B946-F7A9E967A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1362540"/>
            <a:ext cx="6909801" cy="3869488"/>
          </a:xfrm>
          <a:prstGeom prst="rect">
            <a:avLst/>
          </a:prstGeom>
        </p:spPr>
      </p:pic>
      <p:cxnSp>
        <p:nvCxnSpPr>
          <p:cNvPr id="12" name="Straight Connector 11">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3951A2-6AE8-4616-93A0-05749A618365}"/>
              </a:ext>
            </a:extLst>
          </p:cNvPr>
          <p:cNvSpPr>
            <a:spLocks noGrp="1"/>
          </p:cNvSpPr>
          <p:nvPr>
            <p:ph idx="1"/>
          </p:nvPr>
        </p:nvSpPr>
        <p:spPr>
          <a:xfrm>
            <a:off x="7859485" y="2198914"/>
            <a:ext cx="3690257" cy="3670180"/>
          </a:xfrm>
        </p:spPr>
        <p:txBody>
          <a:bodyPr>
            <a:normAutofit/>
          </a:bodyPr>
          <a:lstStyle/>
          <a:p>
            <a:r>
              <a:rPr lang="en-US" dirty="0"/>
              <a:t>We were interested in analyzing how the location of a  Fortune 500 Headquarter can impact the following:</a:t>
            </a:r>
          </a:p>
          <a:p>
            <a:pPr>
              <a:buFont typeface="Wingdings" panose="05000000000000000000" pitchFamily="2" charset="2"/>
              <a:buChar char="q"/>
            </a:pPr>
            <a:r>
              <a:rPr lang="en-US" dirty="0"/>
              <a:t>unemployment rates</a:t>
            </a:r>
          </a:p>
          <a:p>
            <a:pPr>
              <a:buFont typeface="Wingdings" panose="05000000000000000000" pitchFamily="2" charset="2"/>
              <a:buChar char="q"/>
            </a:pPr>
            <a:r>
              <a:rPr lang="en-US" dirty="0"/>
              <a:t>Poverty</a:t>
            </a:r>
          </a:p>
          <a:p>
            <a:pPr>
              <a:buFont typeface="Wingdings" panose="05000000000000000000" pitchFamily="2" charset="2"/>
              <a:buChar char="q"/>
            </a:pPr>
            <a:r>
              <a:rPr lang="en-US" dirty="0"/>
              <a:t>Household incomes</a:t>
            </a:r>
          </a:p>
          <a:p>
            <a:pPr>
              <a:buFont typeface="Wingdings" panose="05000000000000000000" pitchFamily="2" charset="2"/>
              <a:buChar char="q"/>
            </a:pPr>
            <a:r>
              <a:rPr lang="en-US" dirty="0"/>
              <a:t>Average rent</a:t>
            </a:r>
          </a:p>
          <a:p>
            <a:pPr>
              <a:buFont typeface="Wingdings" panose="05000000000000000000" pitchFamily="2" charset="2"/>
              <a:buChar char="q"/>
            </a:pPr>
            <a:r>
              <a:rPr lang="en-US" dirty="0"/>
              <a:t>Wages</a:t>
            </a:r>
          </a:p>
          <a:p>
            <a:pPr>
              <a:buFont typeface="Wingdings" panose="05000000000000000000" pitchFamily="2" charset="2"/>
              <a:buChar char="q"/>
            </a:pPr>
            <a:endParaRPr lang="en-US" dirty="0"/>
          </a:p>
          <a:p>
            <a:pPr>
              <a:buFont typeface="Wingdings" panose="05000000000000000000" pitchFamily="2" charset="2"/>
              <a:buChar char="q"/>
            </a:pPr>
            <a:endParaRPr lang="en-US" dirty="0"/>
          </a:p>
        </p:txBody>
      </p:sp>
      <p:sp>
        <p:nvSpPr>
          <p:cNvPr id="14" name="Rectangle 13">
            <a:extLst>
              <a:ext uri="{FF2B5EF4-FFF2-40B4-BE49-F238E27FC236}">
                <a16:creationId xmlns:a16="http://schemas.microsoft.com/office/drawing/2014/main" id="{02CE8509-9E93-4D74-BF24-661F111C7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66E8BA98-E13C-403B-AC96-75E203799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756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133D-AFBD-4AF7-A556-3276735EA1AA}"/>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FA04F3A-C37E-4AED-BC16-ECCE1CCF06C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2223" y="2873338"/>
            <a:ext cx="4594177" cy="2995757"/>
          </a:xfrm>
        </p:spPr>
      </p:pic>
      <p:sp>
        <p:nvSpPr>
          <p:cNvPr id="6" name="Content Placeholder 5">
            <a:extLst>
              <a:ext uri="{FF2B5EF4-FFF2-40B4-BE49-F238E27FC236}">
                <a16:creationId xmlns:a16="http://schemas.microsoft.com/office/drawing/2014/main" id="{95A6EF79-EB22-431A-88C1-90AD7449CE36}"/>
              </a:ext>
            </a:extLst>
          </p:cNvPr>
          <p:cNvSpPr>
            <a:spLocks noGrp="1"/>
          </p:cNvSpPr>
          <p:nvPr>
            <p:ph sz="half" idx="2"/>
          </p:nvPr>
        </p:nvSpPr>
        <p:spPr>
          <a:xfrm>
            <a:off x="6096000" y="2442517"/>
            <a:ext cx="5059679" cy="2995757"/>
          </a:xfrm>
        </p:spPr>
        <p:txBody>
          <a:bodyPr>
            <a:normAutofit/>
          </a:bodyPr>
          <a:lstStyle/>
          <a:p>
            <a:pPr>
              <a:buFont typeface="Wingdings" panose="05000000000000000000" pitchFamily="2" charset="2"/>
              <a:buChar char="§"/>
            </a:pPr>
            <a:r>
              <a:rPr lang="en-US" dirty="0"/>
              <a:t>Geocoder is a python module that utilizes various APIs, including Google, for geolocation</a:t>
            </a:r>
          </a:p>
          <a:p>
            <a:pPr>
              <a:buFont typeface="Wingdings" panose="05000000000000000000" pitchFamily="2" charset="2"/>
              <a:buChar char="§"/>
            </a:pPr>
            <a:r>
              <a:rPr lang="en-US" dirty="0"/>
              <a:t>Saves a lot of time AND a lot of code</a:t>
            </a:r>
          </a:p>
          <a:p>
            <a:pPr>
              <a:buFont typeface="Wingdings" panose="05000000000000000000" pitchFamily="2" charset="2"/>
              <a:buChar char="§"/>
            </a:pPr>
            <a:r>
              <a:rPr lang="en-US" dirty="0"/>
              <a:t>Utilized in our project to find the county that each Fortune 500 </a:t>
            </a:r>
            <a:r>
              <a:rPr lang="en-US" dirty="0" err="1"/>
              <a:t>hq</a:t>
            </a:r>
            <a:r>
              <a:rPr lang="en-US" dirty="0"/>
              <a:t> is located</a:t>
            </a:r>
          </a:p>
          <a:p>
            <a:pPr>
              <a:buFont typeface="Wingdings" panose="05000000000000000000" pitchFamily="2" charset="2"/>
              <a:buChar char="§"/>
            </a:pPr>
            <a:r>
              <a:rPr lang="en-US" dirty="0"/>
              <a:t>However, it did cause issues when the result it displayed differed from the way it was displayed in our other </a:t>
            </a:r>
            <a:r>
              <a:rPr lang="en-US" dirty="0" err="1"/>
              <a:t>dataframes</a:t>
            </a:r>
            <a:endParaRPr lang="en-US" dirty="0"/>
          </a:p>
          <a:p>
            <a:pPr>
              <a:buFont typeface="Wingdings" panose="05000000000000000000" pitchFamily="2" charset="2"/>
              <a:buChar char="§"/>
            </a:pPr>
            <a:endParaRPr lang="en-US" dirty="0"/>
          </a:p>
        </p:txBody>
      </p:sp>
      <p:pic>
        <p:nvPicPr>
          <p:cNvPr id="4" name="Picture 3" descr="A picture containing object&#10;&#10;Description automatically generated">
            <a:extLst>
              <a:ext uri="{FF2B5EF4-FFF2-40B4-BE49-F238E27FC236}">
                <a16:creationId xmlns:a16="http://schemas.microsoft.com/office/drawing/2014/main" id="{B5F6CB1A-E899-4956-BD86-F2D700F5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222" y="188067"/>
            <a:ext cx="6737683" cy="2121995"/>
          </a:xfrm>
          <a:prstGeom prst="rect">
            <a:avLst/>
          </a:prstGeom>
        </p:spPr>
      </p:pic>
      <p:pic>
        <p:nvPicPr>
          <p:cNvPr id="7" name="Picture 6">
            <a:extLst>
              <a:ext uri="{FF2B5EF4-FFF2-40B4-BE49-F238E27FC236}">
                <a16:creationId xmlns:a16="http://schemas.microsoft.com/office/drawing/2014/main" id="{79C52BC6-D311-4D80-9745-713EA2803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330481"/>
            <a:ext cx="4496190" cy="746825"/>
          </a:xfrm>
          <a:prstGeom prst="rect">
            <a:avLst/>
          </a:prstGeom>
        </p:spPr>
      </p:pic>
    </p:spTree>
    <p:extLst>
      <p:ext uri="{BB962C8B-B14F-4D97-AF65-F5344CB8AC3E}">
        <p14:creationId xmlns:p14="http://schemas.microsoft.com/office/powerpoint/2010/main" val="2775426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A5074D0-7AB1-44A2-A890-B8F439253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54" y="616976"/>
            <a:ext cx="10066892" cy="5624047"/>
          </a:xfrm>
          <a:prstGeom prst="rect">
            <a:avLst/>
          </a:prstGeom>
        </p:spPr>
      </p:pic>
    </p:spTree>
    <p:extLst>
      <p:ext uri="{BB962C8B-B14F-4D97-AF65-F5344CB8AC3E}">
        <p14:creationId xmlns:p14="http://schemas.microsoft.com/office/powerpoint/2010/main" val="470589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7C7D-7956-4F4B-BEF1-E11EDD86C563}"/>
              </a:ext>
            </a:extLst>
          </p:cNvPr>
          <p:cNvSpPr>
            <a:spLocks noGrp="1"/>
          </p:cNvSpPr>
          <p:nvPr>
            <p:ph type="title"/>
          </p:nvPr>
        </p:nvSpPr>
        <p:spPr/>
        <p:txBody>
          <a:bodyPr/>
          <a:lstStyle/>
          <a:p>
            <a:r>
              <a:rPr lang="en-US" dirty="0"/>
              <a:t>Relationship to Unemployment</a:t>
            </a:r>
          </a:p>
        </p:txBody>
      </p:sp>
      <p:pic>
        <p:nvPicPr>
          <p:cNvPr id="6" name="Content Placeholder 5">
            <a:extLst>
              <a:ext uri="{FF2B5EF4-FFF2-40B4-BE49-F238E27FC236}">
                <a16:creationId xmlns:a16="http://schemas.microsoft.com/office/drawing/2014/main" id="{33F445E7-AE2F-4D21-9E29-9D45550AB1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3302" y="1845735"/>
            <a:ext cx="5306589" cy="4023359"/>
          </a:xfrm>
        </p:spPr>
      </p:pic>
      <p:sp>
        <p:nvSpPr>
          <p:cNvPr id="4" name="Content Placeholder 3">
            <a:extLst>
              <a:ext uri="{FF2B5EF4-FFF2-40B4-BE49-F238E27FC236}">
                <a16:creationId xmlns:a16="http://schemas.microsoft.com/office/drawing/2014/main" id="{B44C2DB7-0C64-49F5-AD3A-910DB681A799}"/>
              </a:ext>
            </a:extLst>
          </p:cNvPr>
          <p:cNvSpPr>
            <a:spLocks noGrp="1"/>
          </p:cNvSpPr>
          <p:nvPr>
            <p:ph sz="half" idx="2"/>
          </p:nvPr>
        </p:nvSpPr>
        <p:spPr/>
        <p:txBody>
          <a:bodyPr/>
          <a:lstStyle/>
          <a:p>
            <a:pPr>
              <a:buFont typeface="Wingdings" panose="05000000000000000000" pitchFamily="2" charset="2"/>
              <a:buChar char="§"/>
            </a:pPr>
            <a:r>
              <a:rPr lang="en-US" dirty="0"/>
              <a:t>There is no clear relationship between the unemployment rate and the presence of a Fortune 500 company headquarters</a:t>
            </a:r>
          </a:p>
          <a:p>
            <a:pPr>
              <a:buFont typeface="Wingdings" panose="05000000000000000000" pitchFamily="2" charset="2"/>
              <a:buChar char="§"/>
            </a:pPr>
            <a:r>
              <a:rPr lang="en-US" dirty="0"/>
              <a:t>The size of each point is total revenue in 2017. The plot shows a fairly even distribution regardless of revenue and Fortune 500 ranking.</a:t>
            </a:r>
          </a:p>
          <a:p>
            <a:pPr>
              <a:buFont typeface="Wingdings" panose="05000000000000000000" pitchFamily="2" charset="2"/>
              <a:buChar char="§"/>
            </a:pPr>
            <a:r>
              <a:rPr lang="en-US" dirty="0"/>
              <a:t>No relationship between revenue and county unemployment rates</a:t>
            </a:r>
          </a:p>
          <a:p>
            <a:pPr>
              <a:buFont typeface="Wingdings" panose="05000000000000000000" pitchFamily="2" charset="2"/>
              <a:buChar char="§"/>
            </a:pPr>
            <a:r>
              <a:rPr lang="en-US" dirty="0"/>
              <a:t>There is a strong band at 4.0% unemployment due to 46 company headquarters located in New York City.</a:t>
            </a:r>
          </a:p>
        </p:txBody>
      </p:sp>
    </p:spTree>
    <p:extLst>
      <p:ext uri="{BB962C8B-B14F-4D97-AF65-F5344CB8AC3E}">
        <p14:creationId xmlns:p14="http://schemas.microsoft.com/office/powerpoint/2010/main" val="3589482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FBCF-7DED-4CBB-90DD-FC9D6745BBFC}"/>
              </a:ext>
            </a:extLst>
          </p:cNvPr>
          <p:cNvSpPr>
            <a:spLocks noGrp="1"/>
          </p:cNvSpPr>
          <p:nvPr>
            <p:ph type="title"/>
          </p:nvPr>
        </p:nvSpPr>
        <p:spPr/>
        <p:txBody>
          <a:bodyPr/>
          <a:lstStyle/>
          <a:p>
            <a:r>
              <a:rPr lang="en-US" dirty="0"/>
              <a:t>Non-Fortune 500 Unemployment</a:t>
            </a:r>
          </a:p>
        </p:txBody>
      </p:sp>
      <p:pic>
        <p:nvPicPr>
          <p:cNvPr id="6" name="Content Placeholder 5">
            <a:extLst>
              <a:ext uri="{FF2B5EF4-FFF2-40B4-BE49-F238E27FC236}">
                <a16:creationId xmlns:a16="http://schemas.microsoft.com/office/drawing/2014/main" id="{208E08AE-97F1-4C65-BFB4-688525F9D8E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36320" y="1845735"/>
            <a:ext cx="5199895" cy="3918362"/>
          </a:xfrm>
        </p:spPr>
      </p:pic>
      <p:sp>
        <p:nvSpPr>
          <p:cNvPr id="4" name="Content Placeholder 3">
            <a:extLst>
              <a:ext uri="{FF2B5EF4-FFF2-40B4-BE49-F238E27FC236}">
                <a16:creationId xmlns:a16="http://schemas.microsoft.com/office/drawing/2014/main" id="{7915F022-0027-430D-B503-0AA02AD9C7C1}"/>
              </a:ext>
            </a:extLst>
          </p:cNvPr>
          <p:cNvSpPr>
            <a:spLocks noGrp="1"/>
          </p:cNvSpPr>
          <p:nvPr>
            <p:ph sz="half" idx="2"/>
          </p:nvPr>
        </p:nvSpPr>
        <p:spPr>
          <a:xfrm>
            <a:off x="6217920" y="1845734"/>
            <a:ext cx="4937760" cy="4448533"/>
          </a:xfrm>
        </p:spPr>
        <p:txBody>
          <a:bodyPr>
            <a:normAutofit fontScale="92500" lnSpcReduction="10000"/>
          </a:bodyPr>
          <a:lstStyle/>
          <a:p>
            <a:pPr>
              <a:buFont typeface="Wingdings" panose="05000000000000000000" pitchFamily="2" charset="2"/>
              <a:buChar char="§"/>
            </a:pPr>
            <a:r>
              <a:rPr lang="en-US" dirty="0"/>
              <a:t>Again, there is no clear relationship between unemployment and the lack of Fortune 500 headquarters</a:t>
            </a:r>
          </a:p>
          <a:p>
            <a:pPr>
              <a:buFont typeface="Wingdings" panose="05000000000000000000" pitchFamily="2" charset="2"/>
              <a:buChar char="§"/>
            </a:pPr>
            <a:r>
              <a:rPr lang="en-US" dirty="0"/>
              <a:t>Counties chosen from random selection of 500 counties without a Fortune 500 headquarters</a:t>
            </a:r>
          </a:p>
          <a:p>
            <a:pPr>
              <a:buFont typeface="Wingdings" panose="05000000000000000000" pitchFamily="2" charset="2"/>
              <a:buChar char="§"/>
            </a:pPr>
            <a:r>
              <a:rPr lang="en-US" dirty="0"/>
              <a:t>Unemployment rates mostly fall in the same range as the Fortune 500 counties, but there is a greater occurrence of rates of 6%.</a:t>
            </a:r>
          </a:p>
          <a:p>
            <a:pPr>
              <a:buFont typeface="Wingdings" panose="05000000000000000000" pitchFamily="2" charset="2"/>
              <a:buChar char="§"/>
            </a:pPr>
            <a:r>
              <a:rPr lang="en-US" dirty="0"/>
              <a:t>Since there is no revenue, marker size is based on total labor force. The highest unemployment rate comes from a very small labor force, but the next highest is larger.</a:t>
            </a:r>
          </a:p>
          <a:p>
            <a:pPr>
              <a:buFont typeface="Wingdings" panose="05000000000000000000" pitchFamily="2" charset="2"/>
              <a:buChar char="§"/>
            </a:pPr>
            <a:r>
              <a:rPr lang="en-US" dirty="0"/>
              <a:t>No relationship between labor force size and unemployment rate, as there are many small labor forces in the lower part of the plot.</a:t>
            </a:r>
          </a:p>
        </p:txBody>
      </p:sp>
    </p:spTree>
    <p:extLst>
      <p:ext uri="{BB962C8B-B14F-4D97-AF65-F5344CB8AC3E}">
        <p14:creationId xmlns:p14="http://schemas.microsoft.com/office/powerpoint/2010/main" val="1737507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38A98B-4B4B-4607-B11F-7DCA0D7CC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72D73AA-23E0-4947-BC83-2380384E0786}"/>
              </a:ext>
            </a:extLst>
          </p:cNvPr>
          <p:cNvPicPr>
            <a:picLocks noChangeAspect="1"/>
          </p:cNvPicPr>
          <p:nvPr/>
        </p:nvPicPr>
        <p:blipFill rotWithShape="1">
          <a:blip r:embed="rId2">
            <a:extLst>
              <a:ext uri="{28A0092B-C50C-407E-A947-70E740481C1C}">
                <a14:useLocalDpi xmlns:a14="http://schemas.microsoft.com/office/drawing/2010/main" val="0"/>
              </a:ext>
            </a:extLst>
          </a:blip>
          <a:srcRect t="4976" r="-1" b="-1"/>
          <a:stretch/>
        </p:blipFill>
        <p:spPr>
          <a:xfrm>
            <a:off x="633999" y="640080"/>
            <a:ext cx="6275667" cy="5577840"/>
          </a:xfrm>
          <a:prstGeom prst="rect">
            <a:avLst/>
          </a:prstGeom>
        </p:spPr>
      </p:pic>
      <p:sp>
        <p:nvSpPr>
          <p:cNvPr id="14" name="Rectangle 13">
            <a:extLst>
              <a:ext uri="{FF2B5EF4-FFF2-40B4-BE49-F238E27FC236}">
                <a16:creationId xmlns:a16="http://schemas.microsoft.com/office/drawing/2014/main" id="{8E3B9B0E-204E-4BFD-B58A-E71D9CDC3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9A522EC-4E1D-4173-B074-5B9D8D20573E}"/>
              </a:ext>
            </a:extLst>
          </p:cNvPr>
          <p:cNvSpPr>
            <a:spLocks noGrp="1"/>
          </p:cNvSpPr>
          <p:nvPr>
            <p:ph type="ctrTitle"/>
          </p:nvPr>
        </p:nvSpPr>
        <p:spPr>
          <a:xfrm>
            <a:off x="8096885" y="640080"/>
            <a:ext cx="3659246" cy="2926080"/>
          </a:xfrm>
        </p:spPr>
        <p:txBody>
          <a:bodyPr>
            <a:normAutofit/>
          </a:bodyPr>
          <a:lstStyle/>
          <a:p>
            <a:r>
              <a:rPr lang="en-US" sz="4400">
                <a:solidFill>
                  <a:srgbClr val="FFFFFF"/>
                </a:solidFill>
              </a:rPr>
              <a:t>Poverty and HH </a:t>
            </a:r>
            <a:br>
              <a:rPr lang="en-US" sz="4400">
                <a:solidFill>
                  <a:srgbClr val="FFFFFF"/>
                </a:solidFill>
              </a:rPr>
            </a:br>
            <a:r>
              <a:rPr lang="en-US" sz="4400">
                <a:solidFill>
                  <a:srgbClr val="FFFFFF"/>
                </a:solidFill>
              </a:rPr>
              <a:t>Income</a:t>
            </a:r>
            <a:br>
              <a:rPr lang="en-US" sz="4400">
                <a:solidFill>
                  <a:srgbClr val="FFFFFF"/>
                </a:solidFill>
              </a:rPr>
            </a:br>
            <a:endParaRPr lang="en-US" sz="4400">
              <a:solidFill>
                <a:srgbClr val="FFFFFF"/>
              </a:solidFill>
            </a:endParaRPr>
          </a:p>
        </p:txBody>
      </p:sp>
      <p:sp>
        <p:nvSpPr>
          <p:cNvPr id="3" name="Subtitle 2">
            <a:extLst>
              <a:ext uri="{FF2B5EF4-FFF2-40B4-BE49-F238E27FC236}">
                <a16:creationId xmlns:a16="http://schemas.microsoft.com/office/drawing/2014/main" id="{7216D543-77BF-45EC-8AE8-98779FFD777A}"/>
              </a:ext>
            </a:extLst>
          </p:cNvPr>
          <p:cNvSpPr>
            <a:spLocks noGrp="1"/>
          </p:cNvSpPr>
          <p:nvPr>
            <p:ph type="subTitle" idx="1"/>
          </p:nvPr>
        </p:nvSpPr>
        <p:spPr>
          <a:xfrm>
            <a:off x="8096885" y="3578084"/>
            <a:ext cx="3659246" cy="2639835"/>
          </a:xfrm>
        </p:spPr>
        <p:txBody>
          <a:bodyPr>
            <a:normAutofit/>
          </a:bodyPr>
          <a:lstStyle/>
          <a:p>
            <a:endParaRPr lang="en-US" sz="1500" dirty="0">
              <a:solidFill>
                <a:srgbClr val="FFFFFF"/>
              </a:solidFill>
            </a:endParaRPr>
          </a:p>
        </p:txBody>
      </p:sp>
      <p:sp>
        <p:nvSpPr>
          <p:cNvPr id="16" name="Rectangle 15">
            <a:extLst>
              <a:ext uri="{FF2B5EF4-FFF2-40B4-BE49-F238E27FC236}">
                <a16:creationId xmlns:a16="http://schemas.microsoft.com/office/drawing/2014/main" id="{B1121E64-CB88-4BF5-B531-C0316E7F6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6643144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otalTime>13</TotalTime>
  <Words>628</Words>
  <Application>Microsoft Office PowerPoint</Application>
  <PresentationFormat>Widescreen</PresentationFormat>
  <Paragraphs>53</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Retrospect</vt:lpstr>
      <vt:lpstr>Impact of Fortune 500 Companies on Local Economies</vt:lpstr>
      <vt:lpstr>Presenters: Eric Ruzzo Carlos Roa Yissel Fernandez Rodrigo Anglarill  </vt:lpstr>
      <vt:lpstr>Where did we get our Data From? </vt:lpstr>
      <vt:lpstr>What are we looking for? </vt:lpstr>
      <vt:lpstr>PowerPoint Presentation</vt:lpstr>
      <vt:lpstr>PowerPoint Presentation</vt:lpstr>
      <vt:lpstr>Relationship to Unemployment</vt:lpstr>
      <vt:lpstr>Non-Fortune 500 Unemployment</vt:lpstr>
      <vt:lpstr>Poverty and HH  Income </vt:lpstr>
      <vt:lpstr>PowerPoint Presentation</vt:lpstr>
      <vt:lpstr>Relationship to HH Income </vt:lpstr>
      <vt:lpstr>Sector and HH Income</vt:lpstr>
      <vt:lpstr>   The average HH income for F500 zips is 73,110.79 otherwise its 51,134.194 </vt:lpstr>
      <vt:lpstr>Relationship Between Revenues  and Poverty</vt:lpstr>
      <vt:lpstr>PowerPoint Presentation</vt:lpstr>
      <vt:lpstr>PowerPoint Presentation</vt:lpstr>
      <vt:lpstr>Average Rental Rate in cities with a Fortune 500 Headquarter </vt:lpstr>
      <vt:lpstr>Average rent per City</vt:lpstr>
      <vt:lpstr>Fortune 500 vs Wages By County </vt:lpstr>
      <vt:lpstr>PowerPoint Presentation</vt:lpstr>
      <vt:lpstr>PowerPoint Presentation</vt:lpstr>
      <vt:lpstr>PowerPoint Presentation</vt:lpstr>
      <vt:lpstr>PowerPoint Presentation</vt:lpstr>
      <vt:lpstr>PowerPoint Presentation</vt:lpstr>
      <vt:lpstr>Coding Issues</vt:lpstr>
      <vt:lpstr>Additional Issues</vt:lpstr>
      <vt:lpstr>Even More Issues</vt:lpstr>
      <vt:lpstr>Complications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Fortune 500 Companies on Local Economies</dc:title>
  <dc:creator>Gissel Rosario</dc:creator>
  <cp:lastModifiedBy>Eric Ruzzo</cp:lastModifiedBy>
  <cp:revision>5</cp:revision>
  <dcterms:created xsi:type="dcterms:W3CDTF">2019-03-09T16:36:45Z</dcterms:created>
  <dcterms:modified xsi:type="dcterms:W3CDTF">2019-03-09T17:34:04Z</dcterms:modified>
</cp:coreProperties>
</file>